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8" r:id="rId4"/>
    <p:sldId id="259" r:id="rId5"/>
    <p:sldId id="260" r:id="rId6"/>
    <p:sldId id="262" r:id="rId7"/>
    <p:sldId id="263" r:id="rId8"/>
    <p:sldId id="264" r:id="rId9"/>
    <p:sldId id="265" r:id="rId10"/>
    <p:sldId id="266" r:id="rId11"/>
    <p:sldId id="267" r:id="rId12"/>
    <p:sldId id="271" r:id="rId13"/>
    <p:sldId id="268" r:id="rId14"/>
    <p:sldId id="269" r:id="rId15"/>
    <p:sldId id="26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8C6CF-8D19-450C-8E92-3861D0F3D043}" type="datetimeFigureOut">
              <a:rPr lang="en-US" smtClean="0"/>
              <a:t>1/24/2022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631AFC-95D6-4E3D-A87B-94BE3F9FA2E4}" type="slidenum">
              <a:rPr lang="en-US" smtClean="0"/>
              <a:t>‹#›</a:t>
            </a:fld>
            <a:endParaRPr lang="en-US"/>
          </a:p>
        </p:txBody>
      </p:sp>
    </p:spTree>
    <p:extLst>
      <p:ext uri="{BB962C8B-B14F-4D97-AF65-F5344CB8AC3E}">
        <p14:creationId xmlns:p14="http://schemas.microsoft.com/office/powerpoint/2010/main" val="23745699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F23EC-F1B3-4B8E-98EC-85D1B9E45E4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419151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23EC-F1B3-4B8E-98EC-85D1B9E45E4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368081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23EC-F1B3-4B8E-98EC-85D1B9E45E4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327626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23EC-F1B3-4B8E-98EC-85D1B9E45E4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25186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1F23EC-F1B3-4B8E-98EC-85D1B9E45E43}"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201398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F23EC-F1B3-4B8E-98EC-85D1B9E45E4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39206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F23EC-F1B3-4B8E-98EC-85D1B9E45E43}"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349779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F23EC-F1B3-4B8E-98EC-85D1B9E45E43}"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228621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F23EC-F1B3-4B8E-98EC-85D1B9E45E43}"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179850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1F23EC-F1B3-4B8E-98EC-85D1B9E45E4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418653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1F23EC-F1B3-4B8E-98EC-85D1B9E45E43}"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1197F-A9BA-48C0-949B-9482F136BC56}" type="slidenum">
              <a:rPr lang="en-US" smtClean="0"/>
              <a:t>‹#›</a:t>
            </a:fld>
            <a:endParaRPr lang="en-US"/>
          </a:p>
        </p:txBody>
      </p:sp>
    </p:spTree>
    <p:extLst>
      <p:ext uri="{BB962C8B-B14F-4D97-AF65-F5344CB8AC3E}">
        <p14:creationId xmlns:p14="http://schemas.microsoft.com/office/powerpoint/2010/main" val="264309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F23EC-F1B3-4B8E-98EC-85D1B9E45E43}"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1197F-A9BA-48C0-949B-9482F136BC56}" type="slidenum">
              <a:rPr lang="en-US" smtClean="0"/>
              <a:t>‹#›</a:t>
            </a:fld>
            <a:endParaRPr lang="en-US"/>
          </a:p>
        </p:txBody>
      </p:sp>
    </p:spTree>
    <p:extLst>
      <p:ext uri="{BB962C8B-B14F-4D97-AF65-F5344CB8AC3E}">
        <p14:creationId xmlns:p14="http://schemas.microsoft.com/office/powerpoint/2010/main" val="96405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59" y="3700674"/>
            <a:ext cx="3713974" cy="2570553"/>
          </a:xfrm>
          <a:prstGeom prst="rect">
            <a:avLst/>
          </a:prstGeom>
        </p:spPr>
      </p:pic>
      <p:pic>
        <p:nvPicPr>
          <p:cNvPr id="5" name="Picture 4"/>
          <p:cNvPicPr>
            <a:picLocks noChangeAspect="1"/>
          </p:cNvPicPr>
          <p:nvPr/>
        </p:nvPicPr>
        <p:blipFill>
          <a:blip r:embed="rId3"/>
          <a:stretch>
            <a:fillRect/>
          </a:stretch>
        </p:blipFill>
        <p:spPr>
          <a:xfrm>
            <a:off x="1024445" y="1430971"/>
            <a:ext cx="2027601" cy="2269703"/>
          </a:xfrm>
          <a:prstGeom prst="rect">
            <a:avLst/>
          </a:prstGeom>
        </p:spPr>
      </p:pic>
      <p:sp>
        <p:nvSpPr>
          <p:cNvPr id="6" name="TextBox 5"/>
          <p:cNvSpPr txBox="1"/>
          <p:nvPr/>
        </p:nvSpPr>
        <p:spPr>
          <a:xfrm>
            <a:off x="4800782" y="1986623"/>
            <a:ext cx="6318333" cy="3046988"/>
          </a:xfrm>
          <a:prstGeom prst="rect">
            <a:avLst/>
          </a:prstGeom>
          <a:noFill/>
        </p:spPr>
        <p:txBody>
          <a:bodyPr wrap="none" rtlCol="0">
            <a:spAutoFit/>
          </a:bodyPr>
          <a:lstStyle/>
          <a:p>
            <a:endPar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endParaRPr>
          </a:p>
          <a:p>
            <a:pPr algn="ctr"/>
            <a:r>
              <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rPr>
              <a:t>Jarrod Garceau</a:t>
            </a:r>
          </a:p>
          <a:p>
            <a:pPr algn="ctr"/>
            <a:r>
              <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rPr>
              <a:t>Community Cohesion </a:t>
            </a:r>
            <a:r>
              <a:rPr lang="en-US" sz="3200" i="1" dirty="0" smtClean="0">
                <a:solidFill>
                  <a:srgbClr val="22098D"/>
                </a:solidFill>
                <a:latin typeface="Tahoma" panose="020B0604030504040204" pitchFamily="34" charset="0"/>
                <a:ea typeface="Tahoma" panose="020B0604030504040204" pitchFamily="34" charset="0"/>
                <a:cs typeface="Tahoma" panose="020B0604030504040204" pitchFamily="34" charset="0"/>
              </a:rPr>
              <a:t>Coordinator</a:t>
            </a:r>
          </a:p>
          <a:p>
            <a:pPr algn="ctr"/>
            <a:endPar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endParaRPr>
          </a:p>
          <a:p>
            <a:pPr algn="ctr"/>
            <a:r>
              <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rPr>
              <a:t>Thomas Coleman</a:t>
            </a:r>
          </a:p>
          <a:p>
            <a:pPr algn="ctr"/>
            <a:r>
              <a:rPr lang="en-US" sz="3200" i="1" dirty="0" smtClean="0">
                <a:solidFill>
                  <a:srgbClr val="22098D"/>
                </a:solidFill>
                <a:latin typeface="Tahoma" panose="020B0604030504040204" pitchFamily="34" charset="0"/>
                <a:ea typeface="Tahoma" panose="020B0604030504040204" pitchFamily="34" charset="0"/>
                <a:cs typeface="Tahoma" panose="020B0604030504040204" pitchFamily="34" charset="0"/>
              </a:rPr>
              <a:t>Chief</a:t>
            </a:r>
            <a:r>
              <a:rPr lang="en-US" sz="3200" i="1" dirty="0">
                <a:solidFill>
                  <a:srgbClr val="22098D"/>
                </a:solidFill>
                <a:latin typeface="Tahoma" panose="020B0604030504040204" pitchFamily="34" charset="0"/>
                <a:ea typeface="Tahoma" panose="020B0604030504040204" pitchFamily="34" charset="0"/>
                <a:cs typeface="Tahoma" panose="020B0604030504040204" pitchFamily="34" charset="0"/>
              </a:rPr>
              <a:t>, Community Services Flight</a:t>
            </a:r>
          </a:p>
        </p:txBody>
      </p:sp>
      <p:pic>
        <p:nvPicPr>
          <p:cNvPr id="7" name="Picture 6"/>
          <p:cNvPicPr>
            <a:picLocks noChangeAspect="1"/>
          </p:cNvPicPr>
          <p:nvPr/>
        </p:nvPicPr>
        <p:blipFill>
          <a:blip r:embed="rId4"/>
          <a:stretch>
            <a:fillRect/>
          </a:stretch>
        </p:blipFill>
        <p:spPr>
          <a:xfrm>
            <a:off x="181258" y="136731"/>
            <a:ext cx="642526" cy="7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355" y="-79024"/>
            <a:ext cx="814645" cy="1018137"/>
          </a:xfrm>
          <a:prstGeom prst="rect">
            <a:avLst/>
          </a:prstGeom>
        </p:spPr>
      </p:pic>
      <p:sp>
        <p:nvSpPr>
          <p:cNvPr id="9" name="Rectangle 8"/>
          <p:cNvSpPr/>
          <p:nvPr/>
        </p:nvSpPr>
        <p:spPr>
          <a:xfrm>
            <a:off x="3653220" y="203231"/>
            <a:ext cx="4940007" cy="584775"/>
          </a:xfrm>
          <a:prstGeom prst="rect">
            <a:avLst/>
          </a:prstGeom>
        </p:spPr>
        <p:txBody>
          <a:bodyPr wrap="none">
            <a:spAutoFit/>
          </a:bodyPr>
          <a:lstStyle/>
          <a:p>
            <a:r>
              <a:rPr lang="en-US" sz="3200" dirty="0" smtClean="0"/>
              <a:t>UNITE Program POC Training</a:t>
            </a:r>
            <a:endParaRPr lang="en-US" sz="3200" dirty="0"/>
          </a:p>
        </p:txBody>
      </p:sp>
      <p:cxnSp>
        <p:nvCxnSpPr>
          <p:cNvPr id="11" name="Straight Connector 10"/>
          <p:cNvCxnSpPr/>
          <p:nvPr/>
        </p:nvCxnSpPr>
        <p:spPr>
          <a:xfrm>
            <a:off x="869092" y="854508"/>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919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092" y="1087190"/>
            <a:ext cx="10719391" cy="5419935"/>
          </a:xfrm>
        </p:spPr>
        <p:txBody>
          <a:bodyPr>
            <a:norm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Ready to Execute</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Programs that already are part of FSS and negotiated by the C3</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Easiest to get approval and are usually very affordable</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Bowling, Golf, Paintball, Club Catering, ODR rentals, Escape room, Ax Throwing</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Get with FSS activity manager to find the program that fits you</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Unit Developed</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Programs made by the squadron </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Usually meets a specific need of the squadron meeting UNITE guidelines</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Free and Volunteer (Great bullet)</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Charity work or something quick and fun that squadrons already do</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Most underutilized and can help future funding </a:t>
            </a:r>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257469" y="195099"/>
            <a:ext cx="2037353" cy="584775"/>
          </a:xfrm>
          <a:prstGeom prst="rect">
            <a:avLst/>
          </a:prstGeom>
        </p:spPr>
        <p:txBody>
          <a:bodyPr wrap="none">
            <a:spAutoFit/>
          </a:bodyPr>
          <a:lstStyle/>
          <a:p>
            <a:r>
              <a:rPr lang="en-US" sz="3200" dirty="0" smtClean="0"/>
              <a:t>Having Fun</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3644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916" y="1230201"/>
            <a:ext cx="5796516" cy="5372617"/>
          </a:xfrm>
        </p:spPr>
        <p:txBody>
          <a:bodyPr>
            <a:normAutofit fontScale="92500" lnSpcReduction="10000"/>
          </a:bodyPr>
          <a:lstStyle/>
          <a:p>
            <a:r>
              <a:rPr lang="en-US" dirty="0" smtClean="0"/>
              <a:t>After Actions are due 3 days after the event</a:t>
            </a:r>
          </a:p>
          <a:p>
            <a:r>
              <a:rPr lang="en-US" dirty="0" smtClean="0"/>
              <a:t>After Actions include:</a:t>
            </a:r>
          </a:p>
          <a:p>
            <a:pPr lvl="1"/>
            <a:r>
              <a:rPr lang="en-US" dirty="0" smtClean="0"/>
              <a:t>After Actions Report</a:t>
            </a:r>
          </a:p>
          <a:p>
            <a:pPr lvl="1"/>
            <a:r>
              <a:rPr lang="en-US" dirty="0" smtClean="0"/>
              <a:t>At least 5 photos of the event</a:t>
            </a:r>
          </a:p>
          <a:p>
            <a:pPr lvl="1"/>
            <a:r>
              <a:rPr lang="en-US" dirty="0" smtClean="0"/>
              <a:t>Photos are required to prove the event happened. If 100 Airmen are at this event there should be pictures showing 100 Airmen.</a:t>
            </a:r>
          </a:p>
          <a:p>
            <a:r>
              <a:rPr lang="en-US" dirty="0" smtClean="0"/>
              <a:t>Do not embed photos in AAR</a:t>
            </a:r>
          </a:p>
          <a:p>
            <a:r>
              <a:rPr lang="en-US" dirty="0" smtClean="0"/>
              <a:t>Future funding will be with held until After Actions have been turned in</a:t>
            </a:r>
          </a:p>
          <a:p>
            <a:r>
              <a:rPr lang="en-US" dirty="0" smtClean="0"/>
              <a:t>Please reference UNITE Code</a:t>
            </a:r>
          </a:p>
          <a:p>
            <a:r>
              <a:rPr lang="en-US" dirty="0" smtClean="0"/>
              <a:t>Non-Negotiable! </a:t>
            </a:r>
          </a:p>
          <a:p>
            <a:endParaRPr lang="en-US" dirty="0"/>
          </a:p>
        </p:txBody>
      </p:sp>
      <p:pic>
        <p:nvPicPr>
          <p:cNvPr id="4" name="Picture 3"/>
          <p:cNvPicPr>
            <a:picLocks noChangeAspect="1"/>
          </p:cNvPicPr>
          <p:nvPr/>
        </p:nvPicPr>
        <p:blipFill>
          <a:blip r:embed="rId2"/>
          <a:stretch>
            <a:fillRect/>
          </a:stretch>
        </p:blipFill>
        <p:spPr>
          <a:xfrm>
            <a:off x="7316443" y="1101713"/>
            <a:ext cx="3603660" cy="4608316"/>
          </a:xfrm>
          <a:prstGeom prst="rect">
            <a:avLst/>
          </a:prstGeom>
        </p:spPr>
      </p:pic>
      <p:pic>
        <p:nvPicPr>
          <p:cNvPr id="5" name="Picture 4"/>
          <p:cNvPicPr>
            <a:picLocks noChangeAspect="1"/>
          </p:cNvPicPr>
          <p:nvPr/>
        </p:nvPicPr>
        <p:blipFill>
          <a:blip r:embed="rId3"/>
          <a:stretch>
            <a:fillRect/>
          </a:stretch>
        </p:blipFill>
        <p:spPr>
          <a:xfrm>
            <a:off x="181258" y="215755"/>
            <a:ext cx="642526" cy="717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7" name="Rectangle 6"/>
          <p:cNvSpPr/>
          <p:nvPr/>
        </p:nvSpPr>
        <p:spPr>
          <a:xfrm>
            <a:off x="4922811" y="174379"/>
            <a:ext cx="2355517" cy="584775"/>
          </a:xfrm>
          <a:prstGeom prst="rect">
            <a:avLst/>
          </a:prstGeom>
        </p:spPr>
        <p:txBody>
          <a:bodyPr wrap="none">
            <a:spAutoFit/>
          </a:bodyPr>
          <a:lstStyle/>
          <a:p>
            <a:r>
              <a:rPr lang="en-US" sz="3200" dirty="0" smtClean="0"/>
              <a:t>After Actions</a:t>
            </a:r>
            <a:endParaRPr lang="en-US" sz="3200" dirty="0"/>
          </a:p>
        </p:txBody>
      </p:sp>
      <p:cxnSp>
        <p:nvCxnSpPr>
          <p:cNvPr id="8" name="Straight Connector 7"/>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98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Photos	Authorized Photos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07698"/>
            <a:ext cx="1439174" cy="2558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939" y="1207698"/>
            <a:ext cx="1439174" cy="25585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706" y="1295116"/>
            <a:ext cx="1390001" cy="24711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25079" y="1827202"/>
            <a:ext cx="2216031" cy="16620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6236" y="1494925"/>
            <a:ext cx="2645433" cy="19840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3997" y="4115534"/>
            <a:ext cx="3614130" cy="167153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286" y="3916390"/>
            <a:ext cx="3551903" cy="266392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3121" y="4487549"/>
            <a:ext cx="2299658" cy="1521607"/>
          </a:xfrm>
          <a:prstGeom prst="rect">
            <a:avLst/>
          </a:prstGeom>
        </p:spPr>
      </p:pic>
    </p:spTree>
    <p:extLst>
      <p:ext uri="{BB962C8B-B14F-4D97-AF65-F5344CB8AC3E}">
        <p14:creationId xmlns:p14="http://schemas.microsoft.com/office/powerpoint/2010/main" val="362233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21" y="1105279"/>
            <a:ext cx="11246456" cy="5364532"/>
          </a:xfrm>
        </p:spPr>
        <p:txBody>
          <a:bodyPr>
            <a:normAutofit/>
          </a:bodyPr>
          <a:lstStyle/>
          <a:p>
            <a:r>
              <a:rPr lang="en-US" dirty="0" smtClean="0"/>
              <a:t>UNITE can not be combined with UNIT Enhancement or SM&amp;W funds</a:t>
            </a:r>
          </a:p>
          <a:p>
            <a:r>
              <a:rPr lang="en-US" dirty="0" smtClean="0"/>
              <a:t>Never delegate UNITE to an untrained person</a:t>
            </a:r>
          </a:p>
          <a:p>
            <a:r>
              <a:rPr lang="en-US" dirty="0" smtClean="0"/>
              <a:t>It is prohibited to use a UNITE event as a Fundraiser</a:t>
            </a:r>
          </a:p>
          <a:p>
            <a:r>
              <a:rPr lang="en-US" dirty="0" smtClean="0"/>
              <a:t>The UNITE office does not book the events we only pay for the events</a:t>
            </a:r>
          </a:p>
          <a:p>
            <a:r>
              <a:rPr lang="en-US" dirty="0" smtClean="0"/>
              <a:t>UNITE event needs to be booked with activity manager</a:t>
            </a:r>
          </a:p>
          <a:p>
            <a:r>
              <a:rPr lang="en-US" dirty="0" smtClean="0"/>
              <a:t>UNITE pricing is subject to availability</a:t>
            </a:r>
          </a:p>
          <a:p>
            <a:r>
              <a:rPr lang="en-US" dirty="0" smtClean="0"/>
              <a:t>Purchases outside the base need Tax Free Paperwork</a:t>
            </a:r>
          </a:p>
          <a:p>
            <a:r>
              <a:rPr lang="en-US" dirty="0" smtClean="0"/>
              <a:t>No freebies from ODR or other activities.(No 1st </a:t>
            </a:r>
            <a:r>
              <a:rPr lang="en-US" dirty="0" err="1" smtClean="0"/>
              <a:t>Sgt</a:t>
            </a:r>
            <a:r>
              <a:rPr lang="en-US" dirty="0" smtClean="0"/>
              <a:t> letter for free stuff) </a:t>
            </a:r>
          </a:p>
          <a:p>
            <a:r>
              <a:rPr lang="en-US" dirty="0" smtClean="0"/>
              <a:t>A mid-year review (April/May timeframe) may be conducted to assess the installations’ execution of UNITE funds.  AFSVC reserves the rights to realign funds based on allocation rates.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257469" y="195099"/>
            <a:ext cx="1296509" cy="584775"/>
          </a:xfrm>
          <a:prstGeom prst="rect">
            <a:avLst/>
          </a:prstGeom>
        </p:spPr>
        <p:txBody>
          <a:bodyPr wrap="none">
            <a:spAutoFit/>
          </a:bodyPr>
          <a:lstStyle/>
          <a:p>
            <a:r>
              <a:rPr lang="en-US" sz="3200" dirty="0" smtClean="0"/>
              <a:t>NOTES</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707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626" y="1018137"/>
            <a:ext cx="11411310" cy="5613322"/>
          </a:xfrm>
        </p:spPr>
        <p:txBody>
          <a:bodyPr>
            <a:normAutofit/>
          </a:bodyPr>
          <a:lstStyle/>
          <a:p>
            <a:r>
              <a:rPr lang="en-US" dirty="0" smtClean="0"/>
              <a:t>Can we use UNITE for our annual holiday party?</a:t>
            </a:r>
          </a:p>
          <a:p>
            <a:pPr lvl="1"/>
            <a:r>
              <a:rPr lang="en-US" dirty="0" smtClean="0"/>
              <a:t>No, Events held on or near Thanksgiving, Christmas, or New Year’s will not be approved.  Holiday parties of any kind are not authorized for UNITE funds. </a:t>
            </a:r>
          </a:p>
          <a:p>
            <a:r>
              <a:rPr lang="en-US" dirty="0" smtClean="0"/>
              <a:t>Can we just say it’s for something else ? (wink wink)</a:t>
            </a:r>
          </a:p>
          <a:p>
            <a:pPr lvl="1"/>
            <a:r>
              <a:rPr lang="en-US" dirty="0" smtClean="0"/>
              <a:t>NO!</a:t>
            </a:r>
          </a:p>
          <a:p>
            <a:r>
              <a:rPr lang="en-US" dirty="0" smtClean="0"/>
              <a:t>What happens to the money we do not spend?</a:t>
            </a:r>
          </a:p>
          <a:p>
            <a:pPr lvl="1"/>
            <a:r>
              <a:rPr lang="en-US" dirty="0" smtClean="0"/>
              <a:t>Money not spent goes away and squadrons expenditures are reviewed at the Air Force level for next year.</a:t>
            </a:r>
          </a:p>
          <a:p>
            <a:r>
              <a:rPr lang="en-US" dirty="0" smtClean="0"/>
              <a:t>We just want food for our event.</a:t>
            </a:r>
          </a:p>
          <a:p>
            <a:pPr lvl="1"/>
            <a:r>
              <a:rPr lang="en-US" dirty="0" smtClean="0"/>
              <a:t>NO! UNITE is a recreational based program. You need to have a recreational program to be authorized to use food funding. </a:t>
            </a:r>
          </a:p>
          <a:p>
            <a:r>
              <a:rPr lang="en-US" dirty="0" smtClean="0"/>
              <a:t>I need to cancel or move my event</a:t>
            </a:r>
          </a:p>
          <a:p>
            <a:pPr lvl="1"/>
            <a:r>
              <a:rPr lang="en-US" dirty="0" smtClean="0"/>
              <a:t>Just let the C3 know as soon as possible</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257469" y="195099"/>
            <a:ext cx="859146" cy="584775"/>
          </a:xfrm>
          <a:prstGeom prst="rect">
            <a:avLst/>
          </a:prstGeom>
        </p:spPr>
        <p:txBody>
          <a:bodyPr wrap="none">
            <a:spAutoFit/>
          </a:bodyPr>
          <a:lstStyle/>
          <a:p>
            <a:r>
              <a:rPr lang="en-US" sz="3200" dirty="0" smtClean="0"/>
              <a:t>FAQ</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3195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9581"/>
            <a:ext cx="10515600" cy="5007382"/>
          </a:xfrm>
        </p:spPr>
        <p:txBody>
          <a:bodyPr/>
          <a:lstStyle/>
          <a:p>
            <a:r>
              <a:rPr lang="en-US" dirty="0" smtClean="0"/>
              <a:t>The Mission:</a:t>
            </a:r>
          </a:p>
          <a:p>
            <a:pPr lvl="1"/>
            <a:r>
              <a:rPr lang="en-US" dirty="0" smtClean="0"/>
              <a:t>Airmen are the mission, UNITE is here to support the mission through teambuilding and integration</a:t>
            </a:r>
          </a:p>
          <a:p>
            <a:r>
              <a:rPr lang="en-US" dirty="0" smtClean="0"/>
              <a:t>No Time:</a:t>
            </a:r>
          </a:p>
          <a:p>
            <a:pPr lvl="1"/>
            <a:r>
              <a:rPr lang="en-US" dirty="0" smtClean="0"/>
              <a:t>Squadron Commander, 1</a:t>
            </a:r>
            <a:r>
              <a:rPr lang="en-US" baseline="30000" dirty="0" smtClean="0"/>
              <a:t>st</a:t>
            </a:r>
            <a:r>
              <a:rPr lang="en-US" dirty="0" smtClean="0"/>
              <a:t> </a:t>
            </a:r>
            <a:r>
              <a:rPr lang="en-US" dirty="0" err="1" smtClean="0"/>
              <a:t>Sgt</a:t>
            </a:r>
            <a:r>
              <a:rPr lang="en-US" dirty="0" smtClean="0"/>
              <a:t>, </a:t>
            </a:r>
            <a:r>
              <a:rPr lang="en-US" dirty="0" smtClean="0"/>
              <a:t>Chiefs </a:t>
            </a:r>
            <a:r>
              <a:rPr lang="en-US" smtClean="0"/>
              <a:t>or Leadership</a:t>
            </a:r>
            <a:r>
              <a:rPr lang="en-US" smtClean="0"/>
              <a:t> </a:t>
            </a:r>
            <a:r>
              <a:rPr lang="en-US" dirty="0" smtClean="0"/>
              <a:t>can make time to improve their teams morale through a great event</a:t>
            </a:r>
          </a:p>
          <a:p>
            <a:r>
              <a:rPr lang="en-US" dirty="0" smtClean="0"/>
              <a:t>No interest:</a:t>
            </a:r>
          </a:p>
          <a:p>
            <a:pPr lvl="1"/>
            <a:r>
              <a:rPr lang="en-US" dirty="0" smtClean="0"/>
              <a:t>More reason to have a UNITE event</a:t>
            </a:r>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3730032" y="230733"/>
            <a:ext cx="4731936" cy="584775"/>
          </a:xfrm>
          <a:prstGeom prst="rect">
            <a:avLst/>
          </a:prstGeom>
        </p:spPr>
        <p:txBody>
          <a:bodyPr wrap="none">
            <a:spAutoFit/>
          </a:bodyPr>
          <a:lstStyle/>
          <a:p>
            <a:r>
              <a:rPr lang="en-US" sz="3200" dirty="0" smtClean="0"/>
              <a:t>Excuses Not to use Funding</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2980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785" y="1168400"/>
            <a:ext cx="10553570" cy="5439434"/>
          </a:xfrm>
        </p:spPr>
        <p:txBody>
          <a:bodyPr>
            <a:noAutofit/>
          </a:bodyPr>
          <a:lstStyle/>
          <a:p>
            <a:pPr marL="0" indent="0" algn="ctr">
              <a:buNone/>
            </a:pPr>
            <a:endParaRPr lang="en-US" sz="7200" dirty="0" smtClean="0"/>
          </a:p>
          <a:p>
            <a:pPr marL="0" indent="0" algn="ctr">
              <a:buNone/>
            </a:pPr>
            <a:r>
              <a:rPr lang="en-US" sz="23900" dirty="0" smtClean="0"/>
              <a:t>?</a:t>
            </a:r>
            <a:endParaRPr lang="en-US" sz="23900"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332009" y="264153"/>
            <a:ext cx="1861600" cy="584775"/>
          </a:xfrm>
          <a:prstGeom prst="rect">
            <a:avLst/>
          </a:prstGeom>
        </p:spPr>
        <p:txBody>
          <a:bodyPr wrap="none">
            <a:spAutoFit/>
          </a:bodyPr>
          <a:lstStyle/>
          <a:p>
            <a:r>
              <a:rPr lang="en-US" sz="3200" dirty="0" smtClean="0"/>
              <a:t>Questions</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139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056" y="1116419"/>
            <a:ext cx="10972800" cy="5422051"/>
          </a:xfrm>
        </p:spPr>
        <p: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What is UNITE?</a:t>
            </a:r>
          </a:p>
          <a:p>
            <a:r>
              <a:rPr lang="en-US" sz="2400" dirty="0" smtClean="0">
                <a:latin typeface="Tahoma" panose="020B0604030504040204" pitchFamily="34" charset="0"/>
                <a:ea typeface="Tahoma" panose="020B0604030504040204" pitchFamily="34" charset="0"/>
                <a:cs typeface="Tahoma" panose="020B0604030504040204" pitchFamily="34" charset="0"/>
              </a:rPr>
              <a:t>UNITE is one of the 4 legs of the R4R program (Recharge 4 Resiliency) </a:t>
            </a:r>
          </a:p>
          <a:p>
            <a:r>
              <a:rPr lang="en-US" sz="2400" dirty="0" smtClean="0">
                <a:latin typeface="Tahoma" panose="020B0604030504040204" pitchFamily="34" charset="0"/>
                <a:ea typeface="Tahoma" panose="020B0604030504040204" pitchFamily="34" charset="0"/>
                <a:cs typeface="Tahoma" panose="020B0604030504040204" pitchFamily="34" charset="0"/>
              </a:rPr>
              <a:t>The UNITE program is a tool for commanders and leadership to take care of their Airmen by giving them a funded </a:t>
            </a:r>
            <a:r>
              <a:rPr lang="en-US" sz="2400" u="sng" dirty="0" smtClean="0">
                <a:latin typeface="Tahoma" panose="020B0604030504040204" pitchFamily="34" charset="0"/>
                <a:ea typeface="Tahoma" panose="020B0604030504040204" pitchFamily="34" charset="0"/>
                <a:cs typeface="Tahoma" panose="020B0604030504040204" pitchFamily="34" charset="0"/>
              </a:rPr>
              <a:t>recreational</a:t>
            </a:r>
            <a:r>
              <a:rPr lang="en-US" sz="2400" dirty="0" smtClean="0">
                <a:latin typeface="Tahoma" panose="020B0604030504040204" pitchFamily="34" charset="0"/>
                <a:ea typeface="Tahoma" panose="020B0604030504040204" pitchFamily="34" charset="0"/>
                <a:cs typeface="Tahoma" panose="020B0604030504040204" pitchFamily="34" charset="0"/>
              </a:rPr>
              <a:t> opportunity to build unit cohesion and Esprit de corps.</a:t>
            </a:r>
          </a:p>
          <a:p>
            <a:r>
              <a:rPr lang="en-US" sz="2400" dirty="0" smtClean="0">
                <a:latin typeface="Tahoma" panose="020B0604030504040204" pitchFamily="34" charset="0"/>
                <a:ea typeface="Tahoma" panose="020B0604030504040204" pitchFamily="34" charset="0"/>
                <a:cs typeface="Tahoma" panose="020B0604030504040204" pitchFamily="34" charset="0"/>
              </a:rPr>
              <a:t>The Community Cohesion Coordinator (C3) oversees the UNITE program.</a:t>
            </a:r>
          </a:p>
          <a:p>
            <a:r>
              <a:rPr lang="en-US" sz="2400" dirty="0" smtClean="0">
                <a:latin typeface="Tahoma" panose="020B0604030504040204" pitchFamily="34" charset="0"/>
                <a:ea typeface="Tahoma" panose="020B0604030504040204" pitchFamily="34" charset="0"/>
                <a:cs typeface="Tahoma" panose="020B0604030504040204" pitchFamily="34" charset="0"/>
              </a:rPr>
              <a:t>The C3 works with commanders, leadership, and POCs in the submission process to AFVSC for funding.</a:t>
            </a:r>
          </a:p>
          <a:p>
            <a:r>
              <a:rPr lang="en-US" sz="2400" dirty="0" smtClean="0">
                <a:latin typeface="Tahoma" panose="020B0604030504040204" pitchFamily="34" charset="0"/>
                <a:ea typeface="Tahoma" panose="020B0604030504040204" pitchFamily="34" charset="0"/>
                <a:cs typeface="Tahoma" panose="020B0604030504040204" pitchFamily="34" charset="0"/>
              </a:rPr>
              <a:t>Events must be both </a:t>
            </a:r>
            <a:r>
              <a:rPr lang="en-US" sz="2400" u="sng" dirty="0" smtClean="0">
                <a:latin typeface="Tahoma" panose="020B0604030504040204" pitchFamily="34" charset="0"/>
                <a:ea typeface="Tahoma" panose="020B0604030504040204" pitchFamily="34" charset="0"/>
                <a:cs typeface="Tahoma" panose="020B0604030504040204" pitchFamily="34" charset="0"/>
              </a:rPr>
              <a:t>recreational</a:t>
            </a:r>
            <a:r>
              <a:rPr lang="en-US" sz="2400" dirty="0" smtClean="0">
                <a:latin typeface="Tahoma" panose="020B0604030504040204" pitchFamily="34" charset="0"/>
                <a:ea typeface="Tahoma" panose="020B0604030504040204" pitchFamily="34" charset="0"/>
                <a:cs typeface="Tahoma" panose="020B0604030504040204" pitchFamily="34" charset="0"/>
              </a:rPr>
              <a:t> and </a:t>
            </a:r>
            <a:r>
              <a:rPr lang="en-US" sz="2400" u="sng" dirty="0" smtClean="0">
                <a:latin typeface="Tahoma" panose="020B0604030504040204" pitchFamily="34" charset="0"/>
                <a:ea typeface="Tahoma" panose="020B0604030504040204" pitchFamily="34" charset="0"/>
                <a:cs typeface="Tahoma" panose="020B0604030504040204" pitchFamily="34" charset="0"/>
              </a:rPr>
              <a:t>unit cohesive </a:t>
            </a:r>
            <a:r>
              <a:rPr lang="en-US" sz="2400" dirty="0" smtClean="0">
                <a:latin typeface="Tahoma" panose="020B0604030504040204" pitchFamily="34" charset="0"/>
                <a:ea typeface="Tahoma" panose="020B0604030504040204" pitchFamily="34" charset="0"/>
                <a:cs typeface="Tahoma" panose="020B0604030504040204" pitchFamily="34" charset="0"/>
              </a:rPr>
              <a:t>to utilize Unite funds.</a:t>
            </a:r>
          </a:p>
          <a:p>
            <a:endParaRPr lang="en-US" dirty="0"/>
          </a:p>
        </p:txBody>
      </p:sp>
      <p:pic>
        <p:nvPicPr>
          <p:cNvPr id="5" name="Picture 4"/>
          <p:cNvPicPr>
            <a:picLocks noChangeAspect="1"/>
          </p:cNvPicPr>
          <p:nvPr/>
        </p:nvPicPr>
        <p:blipFill>
          <a:blip r:embed="rId2"/>
          <a:stretch>
            <a:fillRect/>
          </a:stretch>
        </p:blipFill>
        <p:spPr>
          <a:xfrm>
            <a:off x="181258" y="136731"/>
            <a:ext cx="642526" cy="7177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79024"/>
            <a:ext cx="814645" cy="1018137"/>
          </a:xfrm>
          <a:prstGeom prst="rect">
            <a:avLst/>
          </a:prstGeom>
        </p:spPr>
      </p:pic>
      <p:sp>
        <p:nvSpPr>
          <p:cNvPr id="7" name="Rectangle 6"/>
          <p:cNvSpPr/>
          <p:nvPr/>
        </p:nvSpPr>
        <p:spPr>
          <a:xfrm>
            <a:off x="4969704" y="185129"/>
            <a:ext cx="2194832" cy="584775"/>
          </a:xfrm>
          <a:prstGeom prst="rect">
            <a:avLst/>
          </a:prstGeom>
        </p:spPr>
        <p:txBody>
          <a:bodyPr wrap="none">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Breakdown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a:off x="869092" y="854508"/>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141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485" y="1052623"/>
            <a:ext cx="11068492" cy="5124340"/>
          </a:xfrm>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This program will benefit all Airmen in a unit; Active, Reserve, and Civilian (appropriated and non-appropriated employees) directly assigned.</a:t>
            </a:r>
          </a:p>
          <a:p>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Does not include Family Members and any one not mentioned above.</a:t>
            </a:r>
          </a:p>
          <a:p>
            <a:endParaRPr lang="en-US" dirty="0"/>
          </a:p>
        </p:txBody>
      </p:sp>
      <p:pic>
        <p:nvPicPr>
          <p:cNvPr id="4" name="Picture 3"/>
          <p:cNvPicPr>
            <a:picLocks noChangeAspect="1"/>
          </p:cNvPicPr>
          <p:nvPr/>
        </p:nvPicPr>
        <p:blipFill>
          <a:blip r:embed="rId2"/>
          <a:stretch>
            <a:fillRect/>
          </a:stretch>
        </p:blipFill>
        <p:spPr>
          <a:xfrm>
            <a:off x="181258" y="136731"/>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79024"/>
            <a:ext cx="814645" cy="1018137"/>
          </a:xfrm>
          <a:prstGeom prst="rect">
            <a:avLst/>
          </a:prstGeom>
        </p:spPr>
      </p:pic>
      <p:sp>
        <p:nvSpPr>
          <p:cNvPr id="6" name="Rectangle 5"/>
          <p:cNvSpPr/>
          <p:nvPr/>
        </p:nvSpPr>
        <p:spPr>
          <a:xfrm>
            <a:off x="3653220" y="203231"/>
            <a:ext cx="4454489" cy="584775"/>
          </a:xfrm>
          <a:prstGeom prst="rect">
            <a:avLst/>
          </a:prstGeom>
        </p:spPr>
        <p:txBody>
          <a:bodyPr wrap="none">
            <a:spAutoFit/>
          </a:bodyPr>
          <a:lstStyle/>
          <a:p>
            <a:r>
              <a:rPr lang="en-US" sz="3200" dirty="0" smtClean="0"/>
              <a:t>Who benefits from UNITE</a:t>
            </a:r>
            <a:endParaRPr lang="en-US" sz="3200" dirty="0"/>
          </a:p>
        </p:txBody>
      </p:sp>
      <p:cxnSp>
        <p:nvCxnSpPr>
          <p:cNvPr id="7" name="Straight Connector 6"/>
          <p:cNvCxnSpPr/>
          <p:nvPr/>
        </p:nvCxnSpPr>
        <p:spPr>
          <a:xfrm>
            <a:off x="869092" y="854508"/>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287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9113"/>
            <a:ext cx="10515600" cy="5237850"/>
          </a:xfrm>
        </p:spPr>
        <p:txBody>
          <a:bodyPr>
            <a:normAutofit fontScale="92500" lnSpcReduction="10000"/>
          </a:bodyPr>
          <a:lstStyle/>
          <a:p>
            <a:r>
              <a:rPr lang="en-US" sz="2600" dirty="0" smtClean="0">
                <a:latin typeface="Tahoma" panose="020B0604030504040204" pitchFamily="34" charset="0"/>
                <a:ea typeface="Tahoma" panose="020B0604030504040204" pitchFamily="34" charset="0"/>
                <a:cs typeface="Tahoma" panose="020B0604030504040204" pitchFamily="34" charset="0"/>
              </a:rPr>
              <a:t>NAF Dollars (Food Funds): $5/person Food and beverage Must be used with a UNITE event. One beverage limit per meal. </a:t>
            </a:r>
          </a:p>
          <a:p>
            <a:pPr lvl="1"/>
            <a:r>
              <a:rPr lang="en-US" sz="2200" dirty="0" smtClean="0">
                <a:latin typeface="Tahoma" panose="020B0604030504040204" pitchFamily="34" charset="0"/>
                <a:ea typeface="Tahoma" panose="020B0604030504040204" pitchFamily="34" charset="0"/>
                <a:cs typeface="Tahoma" panose="020B0604030504040204" pitchFamily="34" charset="0"/>
              </a:rPr>
              <a:t>No alcohol.</a:t>
            </a:r>
          </a:p>
          <a:p>
            <a:pPr lvl="1"/>
            <a:r>
              <a:rPr lang="en-US" sz="2200" dirty="0" smtClean="0">
                <a:latin typeface="Tahoma" panose="020B0604030504040204" pitchFamily="34" charset="0"/>
                <a:ea typeface="Tahoma" panose="020B0604030504040204" pitchFamily="34" charset="0"/>
                <a:cs typeface="Tahoma" panose="020B0604030504040204" pitchFamily="34" charset="0"/>
              </a:rPr>
              <a:t>NAF cannot be used for items to prepare food, charcoal, utensils, plates/containers</a:t>
            </a:r>
          </a:p>
          <a:p>
            <a:r>
              <a:rPr lang="en-US" sz="2600" dirty="0" smtClean="0">
                <a:latin typeface="Tahoma" panose="020B0604030504040204" pitchFamily="34" charset="0"/>
                <a:ea typeface="Tahoma" panose="020B0604030504040204" pitchFamily="34" charset="0"/>
                <a:cs typeface="Tahoma" panose="020B0604030504040204" pitchFamily="34" charset="0"/>
              </a:rPr>
              <a:t>APF (MOA) Dollars (Activity Funds): $13.50/person Equipment rentals, program supplies, decor, and entertainment.</a:t>
            </a:r>
          </a:p>
          <a:p>
            <a:endParaRPr lang="en-US" sz="2600" dirty="0" smtClean="0">
              <a:latin typeface="Tahoma" panose="020B0604030504040204" pitchFamily="34" charset="0"/>
              <a:ea typeface="Tahoma" panose="020B0604030504040204" pitchFamily="34" charset="0"/>
              <a:cs typeface="Tahoma" panose="020B0604030504040204" pitchFamily="34" charset="0"/>
            </a:endParaRPr>
          </a:p>
          <a:p>
            <a:r>
              <a:rPr lang="en-US" sz="2600" dirty="0" smtClean="0">
                <a:latin typeface="Tahoma" panose="020B0604030504040204" pitchFamily="34" charset="0"/>
                <a:ea typeface="Tahoma" panose="020B0604030504040204" pitchFamily="34" charset="0"/>
                <a:cs typeface="Tahoma" panose="020B0604030504040204" pitchFamily="34" charset="0"/>
              </a:rPr>
              <a:t>If a squadron has 100 total people with days, </a:t>
            </a:r>
            <a:r>
              <a:rPr lang="en-US" sz="2600" dirty="0" err="1" smtClean="0">
                <a:latin typeface="Tahoma" panose="020B0604030504040204" pitchFamily="34" charset="0"/>
                <a:ea typeface="Tahoma" panose="020B0604030504040204" pitchFamily="34" charset="0"/>
                <a:cs typeface="Tahoma" panose="020B0604030504040204" pitchFamily="34" charset="0"/>
              </a:rPr>
              <a:t>mids</a:t>
            </a:r>
            <a:r>
              <a:rPr lang="en-US" sz="2600" dirty="0" smtClean="0">
                <a:latin typeface="Tahoma" panose="020B0604030504040204" pitchFamily="34" charset="0"/>
                <a:ea typeface="Tahoma" panose="020B0604030504040204" pitchFamily="34" charset="0"/>
                <a:cs typeface="Tahoma" panose="020B0604030504040204" pitchFamily="34" charset="0"/>
              </a:rPr>
              <a:t>, and nights workers. They have a program asking for $1350 in APF and $500 in food but </a:t>
            </a:r>
            <a:r>
              <a:rPr lang="en-US" sz="2600" dirty="0" err="1" smtClean="0">
                <a:latin typeface="Tahoma" panose="020B0604030504040204" pitchFamily="34" charset="0"/>
                <a:ea typeface="Tahoma" panose="020B0604030504040204" pitchFamily="34" charset="0"/>
                <a:cs typeface="Tahoma" panose="020B0604030504040204" pitchFamily="34" charset="0"/>
              </a:rPr>
              <a:t>mids</a:t>
            </a:r>
            <a:r>
              <a:rPr lang="en-US" sz="2600" dirty="0" smtClean="0">
                <a:latin typeface="Tahoma" panose="020B0604030504040204" pitchFamily="34" charset="0"/>
                <a:ea typeface="Tahoma" panose="020B0604030504040204" pitchFamily="34" charset="0"/>
                <a:cs typeface="Tahoma" panose="020B0604030504040204" pitchFamily="34" charset="0"/>
              </a:rPr>
              <a:t> and nights can’t attend. Is this authorized?</a:t>
            </a:r>
          </a:p>
          <a:p>
            <a:pPr lvl="1"/>
            <a:r>
              <a:rPr lang="en-US" sz="2200" b="1" dirty="0" smtClean="0">
                <a:latin typeface="Tahoma" panose="020B0604030504040204" pitchFamily="34" charset="0"/>
                <a:ea typeface="Tahoma" panose="020B0604030504040204" pitchFamily="34" charset="0"/>
                <a:cs typeface="Tahoma" panose="020B0604030504040204" pitchFamily="34" charset="0"/>
              </a:rPr>
              <a:t>NO. Funding is based on those attending. </a:t>
            </a:r>
          </a:p>
          <a:p>
            <a:r>
              <a:rPr lang="en-US" sz="2600" dirty="0" smtClean="0">
                <a:latin typeface="Tahoma" panose="020B0604030504040204" pitchFamily="34" charset="0"/>
                <a:ea typeface="Tahoma" panose="020B0604030504040204" pitchFamily="34" charset="0"/>
                <a:cs typeface="Tahoma" panose="020B0604030504040204" pitchFamily="34" charset="0"/>
              </a:rPr>
              <a:t>Same Squadron hosts 3 events during the day only and </a:t>
            </a:r>
            <a:r>
              <a:rPr lang="en-US" sz="2600" dirty="0" err="1" smtClean="0">
                <a:latin typeface="Tahoma" panose="020B0604030504040204" pitchFamily="34" charset="0"/>
                <a:ea typeface="Tahoma" panose="020B0604030504040204" pitchFamily="34" charset="0"/>
                <a:cs typeface="Tahoma" panose="020B0604030504040204" pitchFamily="34" charset="0"/>
              </a:rPr>
              <a:t>mids</a:t>
            </a:r>
            <a:r>
              <a:rPr lang="en-US" sz="2600" dirty="0" smtClean="0">
                <a:latin typeface="Tahoma" panose="020B0604030504040204" pitchFamily="34" charset="0"/>
                <a:ea typeface="Tahoma" panose="020B0604030504040204" pitchFamily="34" charset="0"/>
                <a:cs typeface="Tahoma" panose="020B0604030504040204" pitchFamily="34" charset="0"/>
              </a:rPr>
              <a:t>/nights can’t attend. Is this authorized?</a:t>
            </a:r>
          </a:p>
          <a:p>
            <a:pPr lvl="1"/>
            <a:r>
              <a:rPr lang="en-US" sz="2200" b="1" dirty="0" smtClean="0">
                <a:latin typeface="Tahoma" panose="020B0604030504040204" pitchFamily="34" charset="0"/>
                <a:ea typeface="Tahoma" panose="020B0604030504040204" pitchFamily="34" charset="0"/>
                <a:cs typeface="Tahoma" panose="020B0604030504040204" pitchFamily="34" charset="0"/>
              </a:rPr>
              <a:t>NO. Every Airmen is entitled to their fair share of UNITE funds.</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81258" y="136731"/>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79024"/>
            <a:ext cx="814645" cy="1018137"/>
          </a:xfrm>
          <a:prstGeom prst="rect">
            <a:avLst/>
          </a:prstGeom>
        </p:spPr>
      </p:pic>
      <p:sp>
        <p:nvSpPr>
          <p:cNvPr id="6" name="Rectangle 5"/>
          <p:cNvSpPr/>
          <p:nvPr/>
        </p:nvSpPr>
        <p:spPr>
          <a:xfrm>
            <a:off x="5332009" y="185129"/>
            <a:ext cx="1527982" cy="584775"/>
          </a:xfrm>
          <a:prstGeom prst="rect">
            <a:avLst/>
          </a:prstGeom>
        </p:spPr>
        <p:txBody>
          <a:bodyPr wrap="none">
            <a:spAutoFit/>
          </a:bodyPr>
          <a:lstStyle/>
          <a:p>
            <a:r>
              <a:rPr lang="en-US" sz="3200" dirty="0" smtClean="0"/>
              <a:t>Funding</a:t>
            </a:r>
            <a:endParaRPr lang="en-US" sz="3200" dirty="0"/>
          </a:p>
        </p:txBody>
      </p:sp>
      <p:cxnSp>
        <p:nvCxnSpPr>
          <p:cNvPr id="7" name="Straight Connector 6"/>
          <p:cNvCxnSpPr/>
          <p:nvPr/>
        </p:nvCxnSpPr>
        <p:spPr>
          <a:xfrm>
            <a:off x="869092" y="854508"/>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106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784" y="1187671"/>
            <a:ext cx="10515600" cy="538325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UNITE program is </a:t>
            </a:r>
            <a:r>
              <a:rPr lang="en-US" u="sng" dirty="0" smtClean="0">
                <a:latin typeface="Tahoma" panose="020B0604030504040204" pitchFamily="34" charset="0"/>
                <a:ea typeface="Tahoma" panose="020B0604030504040204" pitchFamily="34" charset="0"/>
                <a:cs typeface="Tahoma" panose="020B0604030504040204" pitchFamily="34" charset="0"/>
              </a:rPr>
              <a:t>activity-based</a:t>
            </a:r>
            <a:r>
              <a:rPr lang="en-US" dirty="0" smtClean="0">
                <a:latin typeface="Tahoma" panose="020B0604030504040204" pitchFamily="34" charset="0"/>
                <a:ea typeface="Tahoma" panose="020B0604030504040204" pitchFamily="34" charset="0"/>
                <a:cs typeface="Tahoma" panose="020B0604030504040204" pitchFamily="34" charset="0"/>
              </a:rPr>
              <a:t>, and NAF dollars are an added benefit. NAF funds must be directly in conjunction with an approved UNITE event. An event centered on just eating without an approved Unite cohesive and or team building event is NOT authorized and will not be approved.</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UNITE funds are </a:t>
            </a:r>
            <a:r>
              <a:rPr lang="en-US" b="1" u="sng" dirty="0" smtClean="0">
                <a:latin typeface="Tahoma" panose="020B0604030504040204" pitchFamily="34" charset="0"/>
                <a:ea typeface="Tahoma" panose="020B0604030504040204" pitchFamily="34" charset="0"/>
                <a:cs typeface="Tahoma" panose="020B0604030504040204" pitchFamily="34" charset="0"/>
              </a:rPr>
              <a:t>NOT</a:t>
            </a:r>
            <a:r>
              <a:rPr lang="en-US" dirty="0" smtClean="0">
                <a:latin typeface="Tahoma" panose="020B0604030504040204" pitchFamily="34" charset="0"/>
                <a:ea typeface="Tahoma" panose="020B0604030504040204" pitchFamily="34" charset="0"/>
                <a:cs typeface="Tahoma" panose="020B0604030504040204" pitchFamily="34" charset="0"/>
              </a:rPr>
              <a:t> to use for the following: holiday parties, end of year events, balls, banquets, dining in/out, combat dining in/out, squadron training/meetings, change of commands, promotion/retirements, base-wide special events, or purchase movie tickets to attend a movie theatre.</a:t>
            </a:r>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332009" y="264153"/>
            <a:ext cx="1527982" cy="584775"/>
          </a:xfrm>
          <a:prstGeom prst="rect">
            <a:avLst/>
          </a:prstGeom>
        </p:spPr>
        <p:txBody>
          <a:bodyPr wrap="none">
            <a:spAutoFit/>
          </a:bodyPr>
          <a:lstStyle/>
          <a:p>
            <a:r>
              <a:rPr lang="en-US" sz="3200" dirty="0" smtClean="0"/>
              <a:t>Funding</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459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59" y="1031358"/>
            <a:ext cx="5954232" cy="5145605"/>
          </a:xfrm>
        </p:spPr>
        <p:txBody>
          <a:bodyPr>
            <a:norm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Only a commander, 1</a:t>
            </a:r>
            <a:r>
              <a:rPr lang="en-US" sz="2400" baseline="30000" dirty="0" smtClean="0">
                <a:latin typeface="Tahoma" panose="020B0604030504040204" pitchFamily="34" charset="0"/>
                <a:ea typeface="Tahoma" panose="020B0604030504040204" pitchFamily="34" charset="0"/>
                <a:cs typeface="Tahoma" panose="020B0604030504040204" pitchFamily="34" charset="0"/>
              </a:rPr>
              <a:t>st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t>
            </a:r>
            <a:r>
              <a:rPr lang="en-US" sz="2400" dirty="0" err="1" smtClean="0">
                <a:latin typeface="Tahoma" panose="020B0604030504040204" pitchFamily="34" charset="0"/>
                <a:ea typeface="Tahoma" panose="020B0604030504040204" pitchFamily="34" charset="0"/>
                <a:cs typeface="Tahoma" panose="020B0604030504040204" pitchFamily="34" charset="0"/>
              </a:rPr>
              <a:t>gt</a:t>
            </a:r>
            <a:r>
              <a:rPr lang="en-US" sz="2400" dirty="0" smtClean="0">
                <a:latin typeface="Tahoma" panose="020B0604030504040204" pitchFamily="34" charset="0"/>
                <a:ea typeface="Tahoma" panose="020B0604030504040204" pitchFamily="34" charset="0"/>
                <a:cs typeface="Tahoma" panose="020B0604030504040204" pitchFamily="34" charset="0"/>
              </a:rPr>
              <a:t>, SEL or a </a:t>
            </a:r>
            <a:r>
              <a:rPr lang="en-US" sz="2400" u="sng" dirty="0" smtClean="0">
                <a:latin typeface="Tahoma" panose="020B0604030504040204" pitchFamily="34" charset="0"/>
                <a:ea typeface="Tahoma" panose="020B0604030504040204" pitchFamily="34" charset="0"/>
                <a:cs typeface="Tahoma" panose="020B0604030504040204" pitchFamily="34" charset="0"/>
              </a:rPr>
              <a:t>trained POC </a:t>
            </a:r>
            <a:r>
              <a:rPr lang="en-US" sz="2400" dirty="0" smtClean="0">
                <a:latin typeface="Tahoma" panose="020B0604030504040204" pitchFamily="34" charset="0"/>
                <a:ea typeface="Tahoma" panose="020B0604030504040204" pitchFamily="34" charset="0"/>
                <a:cs typeface="Tahoma" panose="020B0604030504040204" pitchFamily="34" charset="0"/>
              </a:rPr>
              <a:t>can request funds.</a:t>
            </a:r>
          </a:p>
          <a:p>
            <a:r>
              <a:rPr lang="en-US" sz="2400" dirty="0" smtClean="0">
                <a:latin typeface="Tahoma" panose="020B0604030504040204" pitchFamily="34" charset="0"/>
                <a:ea typeface="Tahoma" panose="020B0604030504040204" pitchFamily="34" charset="0"/>
                <a:cs typeface="Tahoma" panose="020B0604030504040204" pitchFamily="34" charset="0"/>
              </a:rPr>
              <a:t>State a detailed plan </a:t>
            </a:r>
          </a:p>
          <a:p>
            <a:r>
              <a:rPr lang="en-US" sz="2400" dirty="0" smtClean="0">
                <a:latin typeface="Tahoma" panose="020B0604030504040204" pitchFamily="34" charset="0"/>
                <a:ea typeface="Tahoma" panose="020B0604030504040204" pitchFamily="34" charset="0"/>
                <a:cs typeface="Tahoma" panose="020B0604030504040204" pitchFamily="34" charset="0"/>
              </a:rPr>
              <a:t>Work with C3 to make sure we can maximize on program value and cost</a:t>
            </a:r>
          </a:p>
          <a:p>
            <a:r>
              <a:rPr lang="en-US" sz="2400" dirty="0" smtClean="0">
                <a:latin typeface="Tahoma" panose="020B0604030504040204" pitchFamily="34" charset="0"/>
                <a:ea typeface="Tahoma" panose="020B0604030504040204" pitchFamily="34" charset="0"/>
                <a:cs typeface="Tahoma" panose="020B0604030504040204" pitchFamily="34" charset="0"/>
              </a:rPr>
              <a:t> Get commander/leadership buy in</a:t>
            </a:r>
          </a:p>
          <a:p>
            <a:r>
              <a:rPr lang="en-US" sz="2400" dirty="0" smtClean="0">
                <a:latin typeface="Tahoma" panose="020B0604030504040204" pitchFamily="34" charset="0"/>
                <a:ea typeface="Tahoma" panose="020B0604030504040204" pitchFamily="34" charset="0"/>
                <a:cs typeface="Tahoma" panose="020B0604030504040204" pitchFamily="34" charset="0"/>
              </a:rPr>
              <a:t> Get Airmen buy in</a:t>
            </a:r>
          </a:p>
          <a:p>
            <a:r>
              <a:rPr lang="en-US" sz="2400" dirty="0" smtClean="0">
                <a:latin typeface="Tahoma" panose="020B0604030504040204" pitchFamily="34" charset="0"/>
                <a:ea typeface="Tahoma" panose="020B0604030504040204" pitchFamily="34" charset="0"/>
                <a:cs typeface="Tahoma" panose="020B0604030504040204" pitchFamily="34" charset="0"/>
              </a:rPr>
              <a:t> Be aware of timelines </a:t>
            </a:r>
          </a:p>
          <a:p>
            <a:r>
              <a:rPr lang="en-US" sz="2400" dirty="0" smtClean="0">
                <a:latin typeface="Tahoma" panose="020B0604030504040204" pitchFamily="34" charset="0"/>
                <a:ea typeface="Tahoma" panose="020B0604030504040204" pitchFamily="34" charset="0"/>
                <a:cs typeface="Tahoma" panose="020B0604030504040204" pitchFamily="34" charset="0"/>
              </a:rPr>
              <a:t> Plan ahead</a:t>
            </a:r>
          </a:p>
          <a:p>
            <a:r>
              <a:rPr lang="en-US" sz="2400" dirty="0" smtClean="0">
                <a:latin typeface="Tahoma" panose="020B0604030504040204" pitchFamily="34" charset="0"/>
                <a:ea typeface="Tahoma" panose="020B0604030504040204" pitchFamily="34" charset="0"/>
                <a:cs typeface="Tahoma" panose="020B0604030504040204" pitchFamily="34" charset="0"/>
              </a:rPr>
              <a:t>Attach invoices and vendor contact info</a:t>
            </a:r>
          </a:p>
        </p:txBody>
      </p:sp>
      <p:pic>
        <p:nvPicPr>
          <p:cNvPr id="4" name="Picture 3"/>
          <p:cNvPicPr>
            <a:picLocks noChangeAspect="1"/>
          </p:cNvPicPr>
          <p:nvPr/>
        </p:nvPicPr>
        <p:blipFill>
          <a:blip r:embed="rId2"/>
          <a:stretch>
            <a:fillRect/>
          </a:stretch>
        </p:blipFill>
        <p:spPr>
          <a:xfrm>
            <a:off x="6895425" y="1031358"/>
            <a:ext cx="3577645" cy="5061706"/>
          </a:xfrm>
          <a:prstGeom prst="rect">
            <a:avLst/>
          </a:prstGeom>
        </p:spPr>
      </p:pic>
      <p:pic>
        <p:nvPicPr>
          <p:cNvPr id="5" name="Picture 4"/>
          <p:cNvPicPr>
            <a:picLocks noChangeAspect="1"/>
          </p:cNvPicPr>
          <p:nvPr/>
        </p:nvPicPr>
        <p:blipFill>
          <a:blip r:embed="rId3"/>
          <a:stretch>
            <a:fillRect/>
          </a:stretch>
        </p:blipFill>
        <p:spPr>
          <a:xfrm>
            <a:off x="181258" y="215755"/>
            <a:ext cx="642526" cy="717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7" name="Rectangle 6"/>
          <p:cNvSpPr/>
          <p:nvPr/>
        </p:nvSpPr>
        <p:spPr>
          <a:xfrm>
            <a:off x="5332009" y="264153"/>
            <a:ext cx="2970044" cy="584775"/>
          </a:xfrm>
          <a:prstGeom prst="rect">
            <a:avLst/>
          </a:prstGeom>
        </p:spPr>
        <p:txBody>
          <a:bodyPr wrap="none">
            <a:spAutoFit/>
          </a:bodyPr>
          <a:lstStyle/>
          <a:p>
            <a:r>
              <a:rPr lang="en-US" sz="3200" dirty="0" smtClean="0"/>
              <a:t>Request Funding</a:t>
            </a:r>
            <a:endParaRPr lang="en-US" sz="3200" dirty="0"/>
          </a:p>
        </p:txBody>
      </p:sp>
      <p:cxnSp>
        <p:nvCxnSpPr>
          <p:cNvPr id="8" name="Straight Connector 7"/>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0075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4638202" y="224711"/>
            <a:ext cx="2970044" cy="584775"/>
          </a:xfrm>
          <a:prstGeom prst="rect">
            <a:avLst/>
          </a:prstGeom>
        </p:spPr>
        <p:txBody>
          <a:bodyPr wrap="none">
            <a:spAutoFit/>
          </a:bodyPr>
          <a:lstStyle/>
          <a:p>
            <a:r>
              <a:rPr lang="en-US" sz="3200" dirty="0" smtClean="0"/>
              <a:t>Request Funding</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
        <p:nvSpPr>
          <p:cNvPr id="8" name="Content Placeholder 3"/>
          <p:cNvSpPr>
            <a:spLocks noGrp="1"/>
          </p:cNvSpPr>
          <p:nvPr>
            <p:ph sz="half" idx="4294967295"/>
          </p:nvPr>
        </p:nvSpPr>
        <p:spPr>
          <a:xfrm>
            <a:off x="4283676" y="1344206"/>
            <a:ext cx="7697348" cy="4832757"/>
          </a:xfrm>
          <a:prstGeom prst="rect">
            <a:avLst/>
          </a:prstGeom>
        </p:spPr>
        <p:txBody>
          <a:bodyPr>
            <a:normAutofit/>
          </a:bodyPr>
          <a:lstStyle/>
          <a:p>
            <a:pPr marL="0" indent="0">
              <a:buNone/>
            </a:pPr>
            <a:r>
              <a:rPr lang="en-US" sz="2000" u="sng" dirty="0" smtClean="0">
                <a:latin typeface="Tahoma" panose="020B0604030504040204" pitchFamily="34" charset="0"/>
                <a:ea typeface="Tahoma" panose="020B0604030504040204" pitchFamily="34" charset="0"/>
                <a:cs typeface="Tahoma" panose="020B0604030504040204" pitchFamily="34" charset="0"/>
              </a:rPr>
              <a:t>How a submission should look:</a:t>
            </a: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555 Squadron will have a Bowling Pizza Party 15 Sept from 10:00- 12:00. Bowling and shoe rental is $13.50 x 100 Airmen = $1350 is requested</a:t>
            </a: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Pizza is $5 x 100 Airmen = $500</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555 Squadron will have a Ax Throwing and BBQ outing at Mission Lake. 100 Airmen will be attending</a:t>
            </a: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Ax rental from ODR for 3 hours= $500</a:t>
            </a: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Ribs, Burgers, Hotdogs, Mac &amp; Cheese, and potatoes will be bought at the commissary for $500</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p:cNvSpPr>
            <a:spLocks noGrp="1"/>
          </p:cNvSpPr>
          <p:nvPr>
            <p:ph sz="half" idx="1"/>
          </p:nvPr>
        </p:nvSpPr>
        <p:spPr>
          <a:xfrm>
            <a:off x="359250" y="1057578"/>
            <a:ext cx="3924426" cy="4832757"/>
          </a:xfrm>
        </p:spPr>
        <p:txBody>
          <a:bodyPr/>
          <a:lstStyle/>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We are going Bowling </a:t>
            </a:r>
          </a:p>
          <a:p>
            <a:r>
              <a:rPr lang="en-US" sz="2400" dirty="0" smtClean="0">
                <a:latin typeface="Tahoma" panose="020B0604030504040204" pitchFamily="34" charset="0"/>
                <a:ea typeface="Tahoma" panose="020B0604030504040204" pitchFamily="34" charset="0"/>
                <a:cs typeface="Tahoma" panose="020B0604030504040204" pitchFamily="34" charset="0"/>
              </a:rPr>
              <a:t>We will have pizza</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We will have a BBQ</a:t>
            </a:r>
          </a:p>
          <a:p>
            <a:r>
              <a:rPr lang="en-US" sz="2400" dirty="0" smtClean="0">
                <a:latin typeface="Tahoma" panose="020B0604030504040204" pitchFamily="34" charset="0"/>
                <a:ea typeface="Tahoma" panose="020B0604030504040204" pitchFamily="34" charset="0"/>
                <a:cs typeface="Tahoma" panose="020B0604030504040204" pitchFamily="34" charset="0"/>
              </a:rPr>
              <a:t>Will have Ax throwing</a:t>
            </a:r>
          </a:p>
          <a:p>
            <a:endParaRPr lang="en-US" dirty="0"/>
          </a:p>
        </p:txBody>
      </p:sp>
    </p:spTree>
    <p:extLst>
      <p:ext uri="{BB962C8B-B14F-4D97-AF65-F5344CB8AC3E}">
        <p14:creationId xmlns:p14="http://schemas.microsoft.com/office/powerpoint/2010/main" val="255830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7191"/>
            <a:ext cx="10515600" cy="5089772"/>
          </a:xfrm>
        </p:spPr>
        <p:txBody>
          <a:bodyPr>
            <a:norm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C3 reviews request and makes sure it meets UNITE guidance.</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Does it have a recreational element</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Are the Airmen going to have fun?</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C3 is not committed to off base contracts or payments </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Requests are submitted to Headquarters in Texas</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SOLE approval lies with AFSVC</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UNITE is Air Force money and is subject to audit.</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Can take up to </a:t>
            </a:r>
            <a:r>
              <a:rPr lang="en-US" sz="2000" b="1" u="sng" dirty="0" smtClean="0">
                <a:latin typeface="Tahoma" panose="020B0604030504040204" pitchFamily="34" charset="0"/>
                <a:ea typeface="Tahoma" panose="020B0604030504040204" pitchFamily="34" charset="0"/>
                <a:cs typeface="Tahoma" panose="020B0604030504040204" pitchFamily="34" charset="0"/>
              </a:rPr>
              <a:t>10 days </a:t>
            </a:r>
            <a:r>
              <a:rPr lang="en-US" sz="2000" dirty="0" smtClean="0">
                <a:latin typeface="Tahoma" panose="020B0604030504040204" pitchFamily="34" charset="0"/>
                <a:ea typeface="Tahoma" panose="020B0604030504040204" pitchFamily="34" charset="0"/>
                <a:cs typeface="Tahoma" panose="020B0604030504040204" pitchFamily="34" charset="0"/>
              </a:rPr>
              <a:t>to receive approval</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Once approved you will receive an email with your authorization and instructions</a:t>
            </a:r>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257469" y="195099"/>
            <a:ext cx="1677062" cy="584775"/>
          </a:xfrm>
          <a:prstGeom prst="rect">
            <a:avLst/>
          </a:prstGeom>
        </p:spPr>
        <p:txBody>
          <a:bodyPr wrap="none">
            <a:spAutoFit/>
          </a:bodyPr>
          <a:lstStyle/>
          <a:p>
            <a:r>
              <a:rPr lang="en-US" sz="3200" dirty="0" smtClean="0"/>
              <a:t>Approval</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11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092" y="1272731"/>
            <a:ext cx="10515600" cy="5070403"/>
          </a:xfrm>
        </p:spPr>
        <p:txBody>
          <a:bodyPr>
            <a:normAutofit lnSpcReduction="10000"/>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If on base: have your invoices attached to your request and the C3 pays for them the week of the event. </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If you are going to the Commissary. Set up a time with the C3 the week of the event to pay for the event. (You can pre-order)</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If off base have your invoices and a way to contact them attached to your request and the C3 pays for them the week of the event. (Make sure they are tax free)</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C3 is not committed to off base payments that are not approved.</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Be aware of holidays, down days, training days and weekends. </a:t>
            </a:r>
          </a:p>
          <a:p>
            <a:endParaRPr lang="en-US" dirty="0"/>
          </a:p>
        </p:txBody>
      </p:sp>
      <p:pic>
        <p:nvPicPr>
          <p:cNvPr id="4" name="Picture 3"/>
          <p:cNvPicPr>
            <a:picLocks noChangeAspect="1"/>
          </p:cNvPicPr>
          <p:nvPr/>
        </p:nvPicPr>
        <p:blipFill>
          <a:blip r:embed="rId2"/>
          <a:stretch>
            <a:fillRect/>
          </a:stretch>
        </p:blipFill>
        <p:spPr>
          <a:xfrm>
            <a:off x="181258" y="215755"/>
            <a:ext cx="642526" cy="717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355" y="0"/>
            <a:ext cx="814645" cy="1018137"/>
          </a:xfrm>
          <a:prstGeom prst="rect">
            <a:avLst/>
          </a:prstGeom>
        </p:spPr>
      </p:pic>
      <p:sp>
        <p:nvSpPr>
          <p:cNvPr id="6" name="Rectangle 5"/>
          <p:cNvSpPr/>
          <p:nvPr/>
        </p:nvSpPr>
        <p:spPr>
          <a:xfrm>
            <a:off x="5257469" y="195099"/>
            <a:ext cx="1645579" cy="584775"/>
          </a:xfrm>
          <a:prstGeom prst="rect">
            <a:avLst/>
          </a:prstGeom>
        </p:spPr>
        <p:txBody>
          <a:bodyPr wrap="none">
            <a:spAutoFit/>
          </a:bodyPr>
          <a:lstStyle/>
          <a:p>
            <a:r>
              <a:rPr lang="en-US" sz="3200" dirty="0" smtClean="0"/>
              <a:t>Payment</a:t>
            </a:r>
            <a:endParaRPr lang="en-US" sz="3200" dirty="0"/>
          </a:p>
        </p:txBody>
      </p:sp>
      <p:cxnSp>
        <p:nvCxnSpPr>
          <p:cNvPr id="7" name="Straight Connector 6"/>
          <p:cNvCxnSpPr/>
          <p:nvPr/>
        </p:nvCxnSpPr>
        <p:spPr>
          <a:xfrm>
            <a:off x="869092" y="933532"/>
            <a:ext cx="10508263" cy="1"/>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605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1266</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Unauthorized Photos Authorized Photos</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GARCEAU, JARROD M GS-11 USAF ACC 23 FSS/FSWP</dc:creator>
  <cp:lastModifiedBy>GARCEAU, JARROD M GS-11 USAF ACC 23 FSS/FSWP</cp:lastModifiedBy>
  <cp:revision>22</cp:revision>
  <dcterms:created xsi:type="dcterms:W3CDTF">2021-10-06T18:18:23Z</dcterms:created>
  <dcterms:modified xsi:type="dcterms:W3CDTF">2022-01-24T18:21:39Z</dcterms:modified>
</cp:coreProperties>
</file>